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9"/>
  </p:notesMasterIdLst>
  <p:sldIdLst>
    <p:sldId id="261" r:id="rId2"/>
    <p:sldId id="259" r:id="rId3"/>
    <p:sldId id="265" r:id="rId4"/>
    <p:sldId id="267" r:id="rId5"/>
    <p:sldId id="275" r:id="rId6"/>
    <p:sldId id="274" r:id="rId7"/>
    <p:sldId id="273" r:id="rId8"/>
    <p:sldId id="276" r:id="rId9"/>
    <p:sldId id="272" r:id="rId10"/>
    <p:sldId id="282" r:id="rId11"/>
    <p:sldId id="283" r:id="rId12"/>
    <p:sldId id="271" r:id="rId13"/>
    <p:sldId id="281" r:id="rId14"/>
    <p:sldId id="280" r:id="rId15"/>
    <p:sldId id="284" r:id="rId16"/>
    <p:sldId id="279" r:id="rId17"/>
    <p:sldId id="278" r:id="rId18"/>
  </p:sldIdLst>
  <p:sldSz cx="12192000" cy="6858000"/>
  <p:notesSz cx="7099300" cy="10234613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HGP創英角ｺﾞｼｯｸUB" panose="020B0900000000000000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HGP創英角ｺﾞｼｯｸUB" panose="020B0900000000000000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HGP創英角ｺﾞｼｯｸUB" panose="020B0900000000000000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HGP創英角ｺﾞｼｯｸUB" panose="020B0900000000000000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HGP創英角ｺﾞｼｯｸUB" panose="020B0900000000000000" pitchFamily="34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Arial" panose="020B0604020202020204" pitchFamily="34" charset="0"/>
        <a:ea typeface="HGP創英角ｺﾞｼｯｸUB" panose="020B0900000000000000" pitchFamily="34" charset="-128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Arial" panose="020B0604020202020204" pitchFamily="34" charset="0"/>
        <a:ea typeface="HGP創英角ｺﾞｼｯｸUB" panose="020B0900000000000000" pitchFamily="34" charset="-128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Arial" panose="020B0604020202020204" pitchFamily="34" charset="0"/>
        <a:ea typeface="HGP創英角ｺﾞｼｯｸUB" panose="020B0900000000000000" pitchFamily="34" charset="-128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Arial" panose="020B0604020202020204" pitchFamily="34" charset="0"/>
        <a:ea typeface="HGP創英角ｺﾞｼｯｸUB" panose="020B0900000000000000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87"/>
    <a:srgbClr val="B3B5AB"/>
    <a:srgbClr val="7477EC"/>
    <a:srgbClr val="BEA2BD"/>
    <a:srgbClr val="62FEAC"/>
    <a:srgbClr val="E4F0C8"/>
    <a:srgbClr val="E3D4E4"/>
    <a:srgbClr val="C9E8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7" autoAdjust="0"/>
    <p:restoredTop sz="94660"/>
  </p:normalViewPr>
  <p:slideViewPr>
    <p:cSldViewPr>
      <p:cViewPr varScale="1">
        <p:scale>
          <a:sx n="67" d="100"/>
          <a:sy n="67" d="100"/>
        </p:scale>
        <p:origin x="592" y="44"/>
      </p:cViewPr>
      <p:guideLst>
        <p:guide orient="horz" pos="1729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4" tIns="49521" rIns="99044" bIns="49521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ＭＳ Ｐゴシック" panose="020B0600070205080204" pitchFamily="34" charset="-128"/>
              </a:defRPr>
            </a:lvl1pPr>
          </a:lstStyle>
          <a:p>
            <a:endParaRPr lang="en-US" altLang="ja-JP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4" tIns="49521" rIns="99044" bIns="49521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a typeface="ＭＳ Ｐゴシック" panose="020B0600070205080204" pitchFamily="34" charset="-128"/>
              </a:defRPr>
            </a:lvl1pPr>
          </a:lstStyle>
          <a:p>
            <a:endParaRPr lang="en-US" altLang="ja-JP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4" tIns="49521" rIns="99044" bIns="495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4" tIns="49521" rIns="99044" bIns="49521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ea typeface="ＭＳ Ｐゴシック" panose="020B0600070205080204" pitchFamily="34" charset="-128"/>
              </a:defRPr>
            </a:lvl1pPr>
          </a:lstStyle>
          <a:p>
            <a:endParaRPr lang="en-US" altLang="ja-JP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4" tIns="49521" rIns="99044" bIns="49521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ea typeface="ＭＳ Ｐゴシック" panose="020B0600070205080204" pitchFamily="34" charset="-128"/>
              </a:defRPr>
            </a:lvl1pPr>
          </a:lstStyle>
          <a:p>
            <a:fld id="{83F8F1B4-203C-4ABA-9691-D0329297E52E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34148C-87EE-424C-8A1D-49F16922E372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34148C-87EE-424C-8A1D-49F16922E372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177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34148C-87EE-424C-8A1D-49F16922E372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2731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34148C-87EE-424C-8A1D-49F16922E372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1524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6" name="Picture 44" descr="Plain_cover_hh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334" y="6170613"/>
            <a:ext cx="1439333" cy="44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4" name="Picture 42" descr="cover_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334" y="981075"/>
            <a:ext cx="14351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884364"/>
            <a:ext cx="10363200" cy="1279525"/>
          </a:xfrm>
        </p:spPr>
        <p:txBody>
          <a:bodyPr/>
          <a:lstStyle>
            <a:lvl1pPr algn="ctr">
              <a:lnSpc>
                <a:spcPct val="110000"/>
              </a:lnSpc>
              <a:defRPr sz="3600"/>
            </a:lvl1pPr>
          </a:lstStyle>
          <a:p>
            <a:pPr lvl="0"/>
            <a:r>
              <a:rPr lang="en-US" altLang="ja-JP" noProof="0"/>
              <a:t>Click to edit Master title style</a:t>
            </a:r>
            <a:endParaRPr lang="ja-JP" altLang="en-US" noProof="0"/>
          </a:p>
        </p:txBody>
      </p:sp>
      <p:pic>
        <p:nvPicPr>
          <p:cNvPr id="3118" name="Picture 46" descr="basic_covercentercover_gr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89326"/>
            <a:ext cx="12198351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0" name="Picture 48" descr="Logotype_ESI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084" y="5094289"/>
            <a:ext cx="1615016" cy="30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540E8D-7B27-42DD-A32F-5048A795725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3911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5467" y="-11113"/>
            <a:ext cx="2927351" cy="64500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9184" y="-11113"/>
            <a:ext cx="8583083" cy="64500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FD35AA-600A-439A-8456-AD864C301E7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17843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8B9A970-82C0-41CA-BA7A-11F75BD4F8E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3543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2A6FB0-4D4F-486A-8269-0975BB7452E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7031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9184" y="1160464"/>
            <a:ext cx="5755216" cy="5278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160464"/>
            <a:ext cx="5755217" cy="5278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2E4DA34-049E-4D27-823C-A45E9952034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84599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D926F3D-A523-4192-813D-76F7BE86F90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09394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2612A5-A084-4234-B26A-40B607C7F8F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45659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E755509-4C1C-4902-86BA-215F0BCDC3A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58653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A28115-3FCB-4DFE-8C4D-A30B24BF818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77426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48255B5-1FFC-4231-AF8E-70D87C1B3B9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494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Picture 23" descr="Plain_contents_hh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785" y="6519863"/>
            <a:ext cx="817033" cy="25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9184" y="-11112"/>
            <a:ext cx="10657416" cy="101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9185" y="1160464"/>
            <a:ext cx="11713633" cy="527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02784" y="6548438"/>
            <a:ext cx="4944533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700">
                <a:ea typeface="ＭＳ Ｐゴシック" panose="020B0600070205080204" pitchFamily="34" charset="-128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184" y="6505575"/>
            <a:ext cx="91228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000">
                <a:ea typeface="ＭＳ Ｐゴシック" panose="020B0600070205080204" pitchFamily="34" charset="-128"/>
              </a:defRPr>
            </a:lvl1pPr>
          </a:lstStyle>
          <a:p>
            <a:fld id="{E7AE0FB1-AAFE-494A-8EAC-E4892DD3E173}" type="slidenum">
              <a:rPr lang="en-US" altLang="ja-JP"/>
              <a:pPr/>
              <a:t>‹#›</a:t>
            </a:fld>
            <a:endParaRPr lang="en-US" altLang="ja-JP"/>
          </a:p>
        </p:txBody>
      </p:sp>
      <p:pic>
        <p:nvPicPr>
          <p:cNvPr id="1046" name="Picture 22" descr="contents_Mar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033" y="274639"/>
            <a:ext cx="863600" cy="3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_contents_graphic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927100"/>
            <a:ext cx="12198351" cy="2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panose="020B0604020202020204" pitchFamily="34" charset="0"/>
          <a:ea typeface="HGP創英角ｺﾞｼｯｸUB" panose="020B0900000000000000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panose="020B0604020202020204" pitchFamily="34" charset="0"/>
          <a:ea typeface="HGP創英角ｺﾞｼｯｸUB" panose="020B0900000000000000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panose="020B0604020202020204" pitchFamily="34" charset="0"/>
          <a:ea typeface="HGP創英角ｺﾞｼｯｸUB" panose="020B0900000000000000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panose="020B0604020202020204" pitchFamily="34" charset="0"/>
          <a:ea typeface="HGP創英角ｺﾞｼｯｸUB" panose="020B0900000000000000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panose="020B0604020202020204" pitchFamily="34" charset="0"/>
          <a:ea typeface="HGP創英角ｺﾞｼｯｸUB" panose="020B0900000000000000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panose="020B0604020202020204" pitchFamily="34" charset="0"/>
          <a:ea typeface="HGP創英角ｺﾞｼｯｸUB" panose="020B0900000000000000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panose="020B0604020202020204" pitchFamily="34" charset="0"/>
          <a:ea typeface="HGP創英角ｺﾞｼｯｸUB" panose="020B0900000000000000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Arial" panose="020B0604020202020204" pitchFamily="34" charset="0"/>
          <a:ea typeface="HGP創英角ｺﾞｼｯｸUB" panose="020B0900000000000000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40000"/>
        </a:lnSpc>
        <a:spcBef>
          <a:spcPct val="20000"/>
        </a:spcBef>
        <a:spcAft>
          <a:spcPct val="0"/>
        </a:spcAft>
        <a:buChar char="–"/>
        <a:defRPr kumimoji="1"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80000"/>
        </a:lnSpc>
        <a:spcBef>
          <a:spcPct val="20000"/>
        </a:spcBef>
        <a:spcAft>
          <a:spcPct val="0"/>
        </a:spcAft>
        <a:buChar char="•"/>
        <a:defRPr kumimoji="1"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ＭＳ Ｐゴシック" panose="020B0600070205080204" pitchFamily="34" charset="-128"/>
          <a:ea typeface="ＭＳ Ｐゴシック" panose="020B0600070205080204" pitchFamily="34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ＭＳ Ｐゴシック" panose="020B0600070205080204" pitchFamily="34" charset="-128"/>
          <a:ea typeface="ＭＳ Ｐゴシック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hyperlink" Target="https://www.screencast.com/t/c7TwlNGY8o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www.screencast.com/t/4G5oL6sfhh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hyperlink" Target="https://www.screencast.com/t/pci60fpdCeru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screencast.com/t/nnFkmlm0x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eisaigfms.my.site.com/grant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screencast.com/t/p74o8qaJ" TargetMode="Externa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hyperlink" Target="https://www.screencast.com/t/00INptXUt9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hyperlink" Target="https://www.screencast.com/t/RgMrJXqD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hyperlink" Target="https://www.screencast.com/t/NxRGvs8H" TargetMode="Externa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2800" dirty="0"/>
              <a:t>Grants and Funding Management System (GFMS)</a:t>
            </a:r>
            <a:br>
              <a:rPr lang="en-US" altLang="ja-JP" sz="2800" dirty="0"/>
            </a:br>
            <a:r>
              <a:rPr lang="en-US" altLang="ja-JP" sz="2400" dirty="0"/>
              <a:t>Requestor Training</a:t>
            </a:r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2895600" y="5394325"/>
            <a:ext cx="6400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>
              <a:lnSpc>
                <a:spcPct val="130000"/>
              </a:lnSpc>
              <a:spcBef>
                <a:spcPct val="20000"/>
              </a:spcBef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34" charset="-128"/>
              </a:defRPr>
            </a:lvl1pPr>
            <a:lvl2pPr algn="ctr">
              <a:lnSpc>
                <a:spcPct val="140000"/>
              </a:lnSpc>
              <a:spcBef>
                <a:spcPct val="20000"/>
              </a:spcBef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34" charset="-128"/>
              </a:defRPr>
            </a:lvl2pPr>
            <a:lvl3pPr algn="ctr">
              <a:lnSpc>
                <a:spcPct val="180000"/>
              </a:lnSpc>
              <a:spcBef>
                <a:spcPct val="20000"/>
              </a:spcBef>
              <a:defRPr kumimoji="1" sz="1600" b="1">
                <a:solidFill>
                  <a:schemeClr val="tx1"/>
                </a:solidFill>
                <a:latin typeface="Arial" panose="020B0604020202020204" pitchFamily="34" charset="0"/>
                <a:ea typeface="HGP創英角ｺﾞｼｯｸUB" panose="020B0900000000000000" pitchFamily="34" charset="-128"/>
              </a:defRPr>
            </a:lvl3pPr>
            <a:lvl4pPr algn="ctr">
              <a:spcBef>
                <a:spcPct val="20000"/>
              </a:spcBef>
              <a:defRPr kumimoji="1" sz="200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defRPr>
            </a:lvl4pPr>
            <a:lvl5pPr algn="ctr">
              <a:spcBef>
                <a:spcPct val="20000"/>
              </a:spcBef>
              <a:defRPr kumimoji="1" sz="200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ja-JP" sz="1600" dirty="0">
                <a:solidFill>
                  <a:srgbClr val="005587"/>
                </a:solidFill>
                <a:latin typeface="+mj-lt"/>
              </a:rPr>
              <a:t>July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42031-8825-4F76-9D50-9FBE5D7C8E1C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Collapsible Panel (Left)</a:t>
            </a:r>
            <a:endParaRPr lang="en-US" altLang="ja-JP" sz="2400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185" y="1160465"/>
            <a:ext cx="4942415" cy="5164135"/>
          </a:xfrm>
        </p:spPr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0" dirty="0"/>
              <a:t>The arrow on the left-hand side of the screen hides a collapsible panel which shows each tab that needs to be completed per each grant application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0" dirty="0"/>
              <a:t>Click on the arrow to open this section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0" dirty="0"/>
              <a:t>After clicking on ‘</a:t>
            </a:r>
            <a:r>
              <a:rPr lang="en-US" sz="1600" i="1" dirty="0"/>
              <a:t>Next</a:t>
            </a:r>
            <a:r>
              <a:rPr lang="en-US" sz="1600" b="0" dirty="0"/>
              <a:t>’ at the bottom of each tab, if all the information is entered correctly the tab name will light up green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0" dirty="0"/>
              <a:t>Once all the tabs are green, you should be able to submit your application</a:t>
            </a:r>
          </a:p>
          <a:p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B4AC4B-2E87-EF25-A593-124A627B1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418432"/>
            <a:ext cx="6437297" cy="464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5C430C-0CA9-25A4-2C8F-6E8E06157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815" y="1177338"/>
            <a:ext cx="2195746" cy="52627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0D27C4B-3539-A17B-EF62-95C182E50285}"/>
              </a:ext>
            </a:extLst>
          </p:cNvPr>
          <p:cNvSpPr/>
          <p:nvPr/>
        </p:nvSpPr>
        <p:spPr>
          <a:xfrm>
            <a:off x="5809981" y="1676400"/>
            <a:ext cx="294728" cy="36140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dirty="0" err="1"/>
          </a:p>
        </p:txBody>
      </p:sp>
    </p:spTree>
    <p:extLst>
      <p:ext uri="{BB962C8B-B14F-4D97-AF65-F5344CB8AC3E}">
        <p14:creationId xmlns:p14="http://schemas.microsoft.com/office/powerpoint/2010/main" val="493930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0DCA57-06D6-418E-B5AF-655A7FBA4991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209800" y="1922464"/>
            <a:ext cx="7772400" cy="1279525"/>
          </a:xfrm>
          <a:noFill/>
          <a:ln/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dirty="0"/>
              <a:t>Reconciliations</a:t>
            </a:r>
            <a:endParaRPr lang="en-US" altLang="ja-JP" sz="3600" dirty="0"/>
          </a:p>
        </p:txBody>
      </p:sp>
      <p:pic>
        <p:nvPicPr>
          <p:cNvPr id="97307" name="Picture 27" descr="basic_covercentercover_gr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63" y="2819400"/>
            <a:ext cx="5965273" cy="28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956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42031-8825-4F76-9D50-9FBE5D7C8E1C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 Reconciliation</a:t>
            </a:r>
            <a:endParaRPr lang="en-US" altLang="ja-JP" sz="2400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185" y="1160465"/>
            <a:ext cx="4028015" cy="5011735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1600" b="0" dirty="0"/>
              <a:t>When a request is pending reconciliation, it shows up under ‘</a:t>
            </a:r>
            <a:r>
              <a:rPr lang="en-US" sz="1600" i="1" dirty="0"/>
              <a:t>My Required Tasks</a:t>
            </a:r>
            <a:r>
              <a:rPr lang="en-US" sz="1600" b="0" dirty="0"/>
              <a:t>’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Click the ‘</a:t>
            </a:r>
            <a:r>
              <a:rPr lang="en-US" sz="1600" i="1" dirty="0"/>
              <a:t>Go</a:t>
            </a:r>
            <a:r>
              <a:rPr lang="en-US" sz="1600" b="0" dirty="0"/>
              <a:t>’ button for the request card. This will load the Reconciliation form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Requestor needs to complete all required info in all tabs and submit.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Activities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*Attendees (Only If speakers were given funds for Honoraria, Travel, Hotel, etc.)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Budget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*Refund (If all Eisai funds were not used, remainder would be money owed to Eisai)</a:t>
            </a:r>
          </a:p>
          <a:p>
            <a:endParaRPr lang="en-US" altLang="en-US" dirty="0"/>
          </a:p>
        </p:txBody>
      </p:sp>
      <p:pic>
        <p:nvPicPr>
          <p:cNvPr id="2" name="2023-04-27_19-05-49">
            <a:hlinkClick r:id="" action="ppaction://media"/>
            <a:extLst>
              <a:ext uri="{FF2B5EF4-FFF2-40B4-BE49-F238E27FC236}">
                <a16:creationId xmlns:a16="http://schemas.microsoft.com/office/drawing/2014/main" id="{ABC0441F-E1A4-48E1-E9E7-E2700BF953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5309" y="1371600"/>
            <a:ext cx="7197506" cy="4635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F7A451-8246-5DE1-4182-5A060C65CB09}"/>
              </a:ext>
            </a:extLst>
          </p:cNvPr>
          <p:cNvSpPr txBox="1"/>
          <p:nvPr/>
        </p:nvSpPr>
        <p:spPr>
          <a:xfrm>
            <a:off x="239184" y="6043910"/>
            <a:ext cx="6100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Screencast: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hlinkClick r:id="rId5"/>
              </a:rPr>
              <a:t>https://www.screencast.com/t/c7TwlNGY8o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6882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42031-8825-4F76-9D50-9FBE5D7C8E1C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Covered Recipients </a:t>
            </a:r>
            <a:br>
              <a:rPr lang="en-US" dirty="0"/>
            </a:br>
            <a:r>
              <a:rPr lang="en-US" dirty="0"/>
              <a:t>(Speakers)</a:t>
            </a:r>
            <a:endParaRPr lang="en-US" altLang="ja-JP" sz="2400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184" y="1147606"/>
            <a:ext cx="4557849" cy="2900677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1600" b="0" dirty="0"/>
              <a:t>In the Attendees tab, click on </a:t>
            </a:r>
            <a:r>
              <a:rPr lang="en-US" sz="1600" i="1" dirty="0"/>
              <a:t>‘+ Covered Recipient</a:t>
            </a:r>
            <a:r>
              <a:rPr lang="en-US" sz="1600" b="0" dirty="0"/>
              <a:t>’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New Attendee tab opens – enter all required info and click </a:t>
            </a:r>
            <a:r>
              <a:rPr lang="en-US" sz="1600" b="0" i="1" dirty="0"/>
              <a:t>‘</a:t>
            </a:r>
            <a:r>
              <a:rPr lang="en-US" sz="1600" i="1" dirty="0"/>
              <a:t>Save</a:t>
            </a:r>
            <a:r>
              <a:rPr lang="en-US" sz="1600" b="0" i="1" dirty="0"/>
              <a:t>’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Click Next &gt; go to Budget tab &gt; Speaker Expenses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In the comments section, click on </a:t>
            </a:r>
            <a:r>
              <a:rPr lang="en-US" sz="1600" i="1" dirty="0"/>
              <a:t>‘+ comment’</a:t>
            </a:r>
            <a:r>
              <a:rPr lang="en-US" sz="1600" b="0" dirty="0"/>
              <a:t> and add the dates the speakers were paid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Add Speaker Expenses for all Speakers added </a:t>
            </a:r>
          </a:p>
          <a:p>
            <a:endParaRPr lang="en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F52D7-381A-2D86-5559-ADDB9D5569F3}"/>
              </a:ext>
            </a:extLst>
          </p:cNvPr>
          <p:cNvSpPr txBox="1"/>
          <p:nvPr/>
        </p:nvSpPr>
        <p:spPr>
          <a:xfrm>
            <a:off x="112184" y="6043910"/>
            <a:ext cx="6100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Screencast: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hlinkClick r:id="rId4"/>
              </a:rPr>
              <a:t>https://www.screencast.com/t/4G5oL6sfhhg</a:t>
            </a:r>
            <a:endParaRPr lang="en-US" sz="1200" dirty="0"/>
          </a:p>
        </p:txBody>
      </p:sp>
      <p:pic>
        <p:nvPicPr>
          <p:cNvPr id="4" name="2023-04-27_19-18-51">
            <a:hlinkClick r:id="" action="ppaction://media"/>
            <a:extLst>
              <a:ext uri="{FF2B5EF4-FFF2-40B4-BE49-F238E27FC236}">
                <a16:creationId xmlns:a16="http://schemas.microsoft.com/office/drawing/2014/main" id="{30027A54-B526-83B8-A174-B366BEC6B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8292" y="560549"/>
            <a:ext cx="6264586" cy="4035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A4E419-B260-7E67-E194-13A6F422F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84" y="4191001"/>
            <a:ext cx="2961385" cy="11931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DBEDB7-FB2C-8FD9-5357-C06A5139A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2657" y="5063992"/>
            <a:ext cx="7761512" cy="17019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814048D-35ED-8A56-FD98-95D6F595CD0C}"/>
              </a:ext>
            </a:extLst>
          </p:cNvPr>
          <p:cNvSpPr/>
          <p:nvPr/>
        </p:nvSpPr>
        <p:spPr>
          <a:xfrm>
            <a:off x="9996841" y="1248762"/>
            <a:ext cx="885162" cy="8322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800" b="1" dirty="0">
                <a:solidFill>
                  <a:srgbClr val="FF0000"/>
                </a:solidFill>
              </a:rPr>
              <a:t>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D2A17C2-7524-9515-B0BC-C450CB9F630D}"/>
              </a:ext>
            </a:extLst>
          </p:cNvPr>
          <p:cNvSpPr/>
          <p:nvPr/>
        </p:nvSpPr>
        <p:spPr>
          <a:xfrm>
            <a:off x="10518602" y="6137606"/>
            <a:ext cx="434502" cy="58432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800" b="1" dirty="0">
                <a:solidFill>
                  <a:srgbClr val="FF0000"/>
                </a:solidFill>
              </a:rPr>
              <a:t>#4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BD3F6F-FA44-3403-72E7-329748FEC3F7}"/>
              </a:ext>
            </a:extLst>
          </p:cNvPr>
          <p:cNvSpPr/>
          <p:nvPr/>
        </p:nvSpPr>
        <p:spPr>
          <a:xfrm>
            <a:off x="2818059" y="4933501"/>
            <a:ext cx="472011" cy="6520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800" b="1" dirty="0">
                <a:solidFill>
                  <a:srgbClr val="FF0000"/>
                </a:solidFill>
              </a:rPr>
              <a:t>#2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92A174-B543-4D8D-A092-CBAAC2665FB5}"/>
              </a:ext>
            </a:extLst>
          </p:cNvPr>
          <p:cNvSpPr/>
          <p:nvPr/>
        </p:nvSpPr>
        <p:spPr>
          <a:xfrm>
            <a:off x="9960906" y="2442654"/>
            <a:ext cx="557696" cy="62280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800" b="1" dirty="0">
                <a:solidFill>
                  <a:srgbClr val="FF0000"/>
                </a:solidFill>
              </a:rPr>
              <a:t>#3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4054733-DF30-A10A-B00D-8B04C86C622C}"/>
              </a:ext>
            </a:extLst>
          </p:cNvPr>
          <p:cNvSpPr/>
          <p:nvPr/>
        </p:nvSpPr>
        <p:spPr>
          <a:xfrm>
            <a:off x="10439422" y="4986431"/>
            <a:ext cx="513682" cy="62280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800" b="1" dirty="0">
                <a:solidFill>
                  <a:srgbClr val="FF0000"/>
                </a:solidFill>
              </a:rPr>
              <a:t>#5</a:t>
            </a:r>
          </a:p>
        </p:txBody>
      </p:sp>
    </p:spTree>
    <p:extLst>
      <p:ext uri="{BB962C8B-B14F-4D97-AF65-F5344CB8AC3E}">
        <p14:creationId xmlns:p14="http://schemas.microsoft.com/office/powerpoint/2010/main" val="221449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42031-8825-4F76-9D50-9FBE5D7C8E1C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5587"/>
                </a:solidFill>
              </a:rPr>
              <a:t>Submit Outcome Reconciliation</a:t>
            </a:r>
            <a:endParaRPr lang="en-US" altLang="ja-JP" sz="2400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185" y="1160465"/>
            <a:ext cx="3951815" cy="3640136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1600" b="0" dirty="0"/>
              <a:t>When a request is pending outcome reconciliation, it shows up under </a:t>
            </a:r>
            <a:r>
              <a:rPr lang="en-US" sz="1600" b="0" i="1" dirty="0"/>
              <a:t>‘</a:t>
            </a:r>
            <a:r>
              <a:rPr lang="en-US" sz="1600" i="1" dirty="0"/>
              <a:t>My Required Tasks</a:t>
            </a:r>
            <a:r>
              <a:rPr lang="en-US" sz="1600" b="0" i="1" dirty="0"/>
              <a:t>’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Click the </a:t>
            </a:r>
            <a:r>
              <a:rPr lang="en-US" sz="1600" b="0" i="1" dirty="0"/>
              <a:t>‘</a:t>
            </a:r>
            <a:r>
              <a:rPr lang="en-US" sz="1600" i="1" dirty="0"/>
              <a:t>Go</a:t>
            </a:r>
            <a:r>
              <a:rPr lang="en-US" sz="1600" b="0" i="1" dirty="0"/>
              <a:t>’ </a:t>
            </a:r>
            <a:r>
              <a:rPr lang="en-US" sz="1600" b="0" dirty="0"/>
              <a:t>button for the request card. This will load the Outcome Reconciliation form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Requestor needs to complete all required information in the Outcomes tab and submit.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Within this tab you will need to fill out all levels of outcomes that were completed</a:t>
            </a:r>
          </a:p>
          <a:p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387A8-C591-C3A4-775A-62A34D75A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246" y="2102184"/>
            <a:ext cx="7615517" cy="441553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9BF9A44-D624-4634-2496-19695BF21595}"/>
              </a:ext>
            </a:extLst>
          </p:cNvPr>
          <p:cNvSpPr/>
          <p:nvPr/>
        </p:nvSpPr>
        <p:spPr>
          <a:xfrm>
            <a:off x="11473724" y="2374864"/>
            <a:ext cx="310776" cy="3463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384C7E-0D87-2520-D333-9C9A86FDF1ED}"/>
              </a:ext>
            </a:extLst>
          </p:cNvPr>
          <p:cNvSpPr/>
          <p:nvPr/>
        </p:nvSpPr>
        <p:spPr>
          <a:xfrm>
            <a:off x="7679796" y="3660589"/>
            <a:ext cx="310776" cy="3463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871C02-E685-AD9D-D708-A349FDB293C0}"/>
              </a:ext>
            </a:extLst>
          </p:cNvPr>
          <p:cNvSpPr/>
          <p:nvPr/>
        </p:nvSpPr>
        <p:spPr>
          <a:xfrm>
            <a:off x="11473724" y="4136765"/>
            <a:ext cx="310776" cy="3463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EA19907-F417-95FC-A1E6-B57D6D692872}"/>
              </a:ext>
            </a:extLst>
          </p:cNvPr>
          <p:cNvSpPr/>
          <p:nvPr/>
        </p:nvSpPr>
        <p:spPr>
          <a:xfrm>
            <a:off x="11473724" y="4956065"/>
            <a:ext cx="310776" cy="3463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938BB6B-3C30-9C3D-F27A-169F9DAF02D6}"/>
              </a:ext>
            </a:extLst>
          </p:cNvPr>
          <p:cNvSpPr/>
          <p:nvPr/>
        </p:nvSpPr>
        <p:spPr>
          <a:xfrm>
            <a:off x="11473724" y="5775365"/>
            <a:ext cx="310776" cy="3463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8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C8A4B4-9007-CA96-73D5-25A589B9F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019" y="298955"/>
            <a:ext cx="3328129" cy="23054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5A2DE23-AE9A-A8B7-6A4B-7FA6D4063170}"/>
              </a:ext>
            </a:extLst>
          </p:cNvPr>
          <p:cNvSpPr/>
          <p:nvPr/>
        </p:nvSpPr>
        <p:spPr>
          <a:xfrm>
            <a:off x="9194042" y="1929113"/>
            <a:ext cx="310776" cy="3463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800" b="1" dirty="0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440370-318D-030D-C9CB-E8D3418BF176}"/>
              </a:ext>
            </a:extLst>
          </p:cNvPr>
          <p:cNvSpPr/>
          <p:nvPr/>
        </p:nvSpPr>
        <p:spPr>
          <a:xfrm>
            <a:off x="10286636" y="2431268"/>
            <a:ext cx="310776" cy="3463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28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0DCA57-06D6-418E-B5AF-655A7FBA4991}" type="slidenum">
              <a:rPr lang="en-US" altLang="ja-JP"/>
              <a:pPr/>
              <a:t>14</a:t>
            </a:fld>
            <a:endParaRPr lang="en-US" altLang="ja-JP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209800" y="1922464"/>
            <a:ext cx="7772400" cy="1279525"/>
          </a:xfrm>
          <a:noFill/>
          <a:ln/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dirty="0"/>
              <a:t>General Tips</a:t>
            </a:r>
            <a:endParaRPr lang="en-US" altLang="ja-JP" sz="3600" dirty="0"/>
          </a:p>
        </p:txBody>
      </p:sp>
      <p:pic>
        <p:nvPicPr>
          <p:cNvPr id="97307" name="Picture 27" descr="basic_covercentercover_gr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63" y="2819400"/>
            <a:ext cx="5965273" cy="28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574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42031-8825-4F76-9D50-9FBE5D7C8E1C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Comments Box</a:t>
            </a:r>
            <a:endParaRPr lang="en-US" altLang="ja-JP" sz="2400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185" y="1160465"/>
            <a:ext cx="4561415" cy="447833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600" b="0" dirty="0"/>
              <a:t>The Comments box should be used to provide any of the following: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Missing or additional information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Clarification requests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Feedback requests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How-to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General Questions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Request Revision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b="0" dirty="0"/>
              <a:t>Speaker Payment Dates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endParaRPr lang="en-US" b="0" dirty="0"/>
          </a:p>
          <a:p>
            <a:pPr>
              <a:spcBef>
                <a:spcPts val="0"/>
              </a:spcBef>
            </a:pPr>
            <a:r>
              <a:rPr lang="en-US" sz="1600" b="0" dirty="0"/>
              <a:t>To add a new comment, click on the </a:t>
            </a:r>
            <a:r>
              <a:rPr lang="en-US" sz="1600" i="1" dirty="0"/>
              <a:t>‘+ comment</a:t>
            </a:r>
            <a:r>
              <a:rPr lang="en-US" sz="1600" b="0" i="1" dirty="0"/>
              <a:t>’</a:t>
            </a:r>
          </a:p>
          <a:p>
            <a:pPr>
              <a:spcBef>
                <a:spcPts val="0"/>
              </a:spcBef>
            </a:pPr>
            <a:endParaRPr lang="en-US" sz="1600" b="0" dirty="0"/>
          </a:p>
          <a:p>
            <a:pPr>
              <a:spcBef>
                <a:spcPts val="0"/>
              </a:spcBef>
            </a:pPr>
            <a:r>
              <a:rPr lang="en-US" sz="1600" b="0" dirty="0"/>
              <a:t>Select the subject and enter your question in the test box</a:t>
            </a:r>
          </a:p>
          <a:p>
            <a:pPr>
              <a:spcBef>
                <a:spcPts val="0"/>
              </a:spcBef>
            </a:pPr>
            <a:endParaRPr lang="en-US" sz="1600" b="0" dirty="0"/>
          </a:p>
          <a:p>
            <a:pPr>
              <a:spcBef>
                <a:spcPts val="0"/>
              </a:spcBef>
            </a:pPr>
            <a:r>
              <a:rPr lang="en-US" sz="1600" b="0" dirty="0"/>
              <a:t>You can notify your Eisai </a:t>
            </a:r>
            <a:r>
              <a:rPr lang="en-US" sz="1600" b="0" dirty="0" err="1"/>
              <a:t>MedEd</a:t>
            </a:r>
            <a:r>
              <a:rPr lang="en-US" sz="1600" b="0" dirty="0"/>
              <a:t> contact that there is a comment in your application by clicking on the </a:t>
            </a:r>
            <a:r>
              <a:rPr lang="en-US" sz="1600" b="0" i="1" dirty="0"/>
              <a:t>‘</a:t>
            </a:r>
            <a:r>
              <a:rPr lang="en-US" sz="1600" i="1" dirty="0"/>
              <a:t>+</a:t>
            </a:r>
            <a:r>
              <a:rPr lang="en-US" sz="1600" b="0" i="1" dirty="0"/>
              <a:t>’</a:t>
            </a:r>
          </a:p>
          <a:p>
            <a:pPr>
              <a:spcBef>
                <a:spcPts val="0"/>
              </a:spcBef>
            </a:pPr>
            <a:endParaRPr lang="en-US" sz="1600" b="0" dirty="0"/>
          </a:p>
          <a:p>
            <a:pPr>
              <a:spcBef>
                <a:spcPts val="0"/>
              </a:spcBef>
            </a:pPr>
            <a:r>
              <a:rPr lang="en-US" sz="1600" b="0" dirty="0"/>
              <a:t>When finished click on save</a:t>
            </a:r>
          </a:p>
          <a:p>
            <a:endParaRPr lang="en-US" alt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B5B6FA-C055-7C45-B2E6-3933927FD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310" y="1062731"/>
            <a:ext cx="2618857" cy="50723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F96202-48D2-2F1E-20F2-A2F61D397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343" y="2075949"/>
            <a:ext cx="2327830" cy="270610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6A97095-B9FB-4E92-FC75-2658A12CA763}"/>
              </a:ext>
            </a:extLst>
          </p:cNvPr>
          <p:cNvSpPr/>
          <p:nvPr/>
        </p:nvSpPr>
        <p:spPr>
          <a:xfrm>
            <a:off x="6603525" y="1920404"/>
            <a:ext cx="1139242" cy="8322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800" b="1" dirty="0">
                <a:solidFill>
                  <a:srgbClr val="FF0000"/>
                </a:solidFill>
              </a:rPr>
              <a:t>#1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4B6ED1C-F03B-316D-A973-BF973F534C4F}"/>
              </a:ext>
            </a:extLst>
          </p:cNvPr>
          <p:cNvSpPr/>
          <p:nvPr/>
        </p:nvSpPr>
        <p:spPr>
          <a:xfrm>
            <a:off x="8361734" y="2513070"/>
            <a:ext cx="1139242" cy="8322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800" b="1" dirty="0">
                <a:solidFill>
                  <a:srgbClr val="FF0000"/>
                </a:solidFill>
              </a:rPr>
              <a:t>#2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244F6F6-AE36-2389-5BC3-55331E6E3312}"/>
              </a:ext>
            </a:extLst>
          </p:cNvPr>
          <p:cNvSpPr/>
          <p:nvPr/>
        </p:nvSpPr>
        <p:spPr>
          <a:xfrm>
            <a:off x="7943310" y="3281333"/>
            <a:ext cx="2546890" cy="14007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800" b="1" dirty="0">
                <a:solidFill>
                  <a:srgbClr val="FF0000"/>
                </a:solidFill>
              </a:rPr>
              <a:t>#3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43988F-B4BF-C799-FE53-3A02DA0E1F3F}"/>
              </a:ext>
            </a:extLst>
          </p:cNvPr>
          <p:cNvSpPr/>
          <p:nvPr/>
        </p:nvSpPr>
        <p:spPr>
          <a:xfrm>
            <a:off x="7943310" y="4333403"/>
            <a:ext cx="866257" cy="83227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800" b="1" dirty="0">
                <a:solidFill>
                  <a:srgbClr val="FF0000"/>
                </a:solidFill>
              </a:rPr>
              <a:t>#4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EF90EB7-0997-7807-0306-DD0FBAC89AF1}"/>
              </a:ext>
            </a:extLst>
          </p:cNvPr>
          <p:cNvSpPr/>
          <p:nvPr/>
        </p:nvSpPr>
        <p:spPr>
          <a:xfrm>
            <a:off x="8498226" y="4901858"/>
            <a:ext cx="866257" cy="66209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800" b="1" dirty="0">
                <a:solidFill>
                  <a:srgbClr val="FF0000"/>
                </a:solidFill>
              </a:rPr>
              <a:t>#5</a:t>
            </a:r>
          </a:p>
        </p:txBody>
      </p:sp>
    </p:spTree>
    <p:extLst>
      <p:ext uri="{BB962C8B-B14F-4D97-AF65-F5344CB8AC3E}">
        <p14:creationId xmlns:p14="http://schemas.microsoft.com/office/powerpoint/2010/main" val="2386385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42031-8825-4F76-9D50-9FBE5D7C8E1C}" type="slidenum">
              <a:rPr lang="en-US" altLang="ja-JP"/>
              <a:pPr/>
              <a:t>16</a:t>
            </a:fld>
            <a:endParaRPr lang="en-US" altLang="ja-JP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Resetting Password</a:t>
            </a:r>
            <a:endParaRPr lang="en-US" altLang="ja-JP" sz="2400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185" y="1160464"/>
            <a:ext cx="4104215" cy="3792535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1600" b="0" dirty="0"/>
              <a:t>From the login page, click ‘</a:t>
            </a:r>
            <a:r>
              <a:rPr lang="en-US" sz="1600" dirty="0"/>
              <a:t>Forgot Password</a:t>
            </a:r>
            <a:r>
              <a:rPr lang="en-US" sz="1600" b="0" dirty="0"/>
              <a:t>’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User will be routed to the Password Reset page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Enter the username / email address and click Reset password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Follow the link provided in the email sent to the requestor’s email inbox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Set the new password.</a:t>
            </a:r>
          </a:p>
          <a:p>
            <a:endParaRPr lang="en-US" altLang="en-US" dirty="0"/>
          </a:p>
        </p:txBody>
      </p:sp>
      <p:pic>
        <p:nvPicPr>
          <p:cNvPr id="2" name="2023-04-26_21-38-09">
            <a:hlinkClick r:id="" action="ppaction://media"/>
            <a:extLst>
              <a:ext uri="{FF2B5EF4-FFF2-40B4-BE49-F238E27FC236}">
                <a16:creationId xmlns:a16="http://schemas.microsoft.com/office/drawing/2014/main" id="{435A6AC5-FE09-E0A5-97B6-2193664E89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1845" y="1219200"/>
            <a:ext cx="7220970" cy="4813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AF74F7-0A77-7B07-97D5-ACA05F83EB35}"/>
              </a:ext>
            </a:extLst>
          </p:cNvPr>
          <p:cNvSpPr txBox="1"/>
          <p:nvPr/>
        </p:nvSpPr>
        <p:spPr>
          <a:xfrm>
            <a:off x="112184" y="6043910"/>
            <a:ext cx="6100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dirty="0"/>
              <a:t>Screencast:</a:t>
            </a:r>
          </a:p>
          <a:p>
            <a:pPr marL="0" indent="0">
              <a:buNone/>
            </a:pPr>
            <a:r>
              <a:rPr lang="en-US" sz="1200" dirty="0">
                <a:hlinkClick r:id="rId5"/>
              </a:rPr>
              <a:t>https://www.screencast.com/t/pci60fpdCeru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855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0DCA57-06D6-418E-B5AF-655A7FBA4991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209800" y="1922464"/>
            <a:ext cx="7772400" cy="1279525"/>
          </a:xfrm>
          <a:noFill/>
          <a:ln/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dirty="0"/>
              <a:t>Submitting a Grant Request</a:t>
            </a:r>
            <a:endParaRPr lang="en-US" altLang="ja-JP" sz="3600" dirty="0"/>
          </a:p>
        </p:txBody>
      </p:sp>
      <p:pic>
        <p:nvPicPr>
          <p:cNvPr id="97307" name="Picture 27" descr="basic_covercentercover_gr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63" y="2819400"/>
            <a:ext cx="5965273" cy="28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Registration</a:t>
            </a:r>
            <a:endParaRPr lang="en-US" altLang="ja-JP" sz="2400" dirty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39184" y="1132751"/>
            <a:ext cx="3494616" cy="5147649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1600" b="0" dirty="0"/>
              <a:t>Please use the following link to take you to the GFMS system: </a:t>
            </a:r>
            <a:r>
              <a:rPr lang="en-US" sz="1600" b="0" u="sng" dirty="0">
                <a:solidFill>
                  <a:srgbClr val="0563C1"/>
                </a:solidFill>
                <a:ea typeface="Times New Roman" panose="02020603050405020304" pitchFamily="18" charset="0"/>
                <a:hlinkClick r:id="rId4"/>
              </a:rPr>
              <a:t>https://eisaigfms.my.site.com/grants</a:t>
            </a:r>
            <a:endParaRPr lang="en-US" sz="1600" b="0" dirty="0"/>
          </a:p>
          <a:p>
            <a:pPr>
              <a:spcBef>
                <a:spcPts val="1000"/>
              </a:spcBef>
            </a:pPr>
            <a:r>
              <a:rPr lang="en-US" sz="1600" b="0" dirty="0"/>
              <a:t>Click on ‘</a:t>
            </a:r>
            <a:r>
              <a:rPr lang="en-US" sz="1600" i="1" dirty="0"/>
              <a:t>Register Account</a:t>
            </a:r>
            <a:r>
              <a:rPr lang="en-US" sz="1600" b="0" dirty="0"/>
              <a:t>’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Enter all details and submit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You will receive an email with the link to set a password</a:t>
            </a:r>
          </a:p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B08A23-0F9E-4ED9-8875-CE992AAFE38A}" type="slidenum">
              <a:rPr lang="en-US" altLang="ja-JP"/>
              <a:pPr/>
              <a:t>2</a:t>
            </a:fld>
            <a:endParaRPr lang="en-US" altLang="ja-JP"/>
          </a:p>
        </p:txBody>
      </p:sp>
      <p:pic>
        <p:nvPicPr>
          <p:cNvPr id="3" name="2023-04-26_21-29-38">
            <a:hlinkClick r:id="" action="ppaction://media"/>
            <a:extLst>
              <a:ext uri="{FF2B5EF4-FFF2-40B4-BE49-F238E27FC236}">
                <a16:creationId xmlns:a16="http://schemas.microsoft.com/office/drawing/2014/main" id="{51A023DF-51B2-E8AD-573C-F5889A91D3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1132751"/>
            <a:ext cx="6852602" cy="4592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7326EF-74BD-6FCC-0A89-03C7D3F0F0B4}"/>
              </a:ext>
            </a:extLst>
          </p:cNvPr>
          <p:cNvSpPr txBox="1"/>
          <p:nvPr/>
        </p:nvSpPr>
        <p:spPr>
          <a:xfrm>
            <a:off x="239184" y="6043910"/>
            <a:ext cx="46073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Screencast:</a:t>
            </a:r>
          </a:p>
          <a:p>
            <a:r>
              <a:rPr lang="en-US" dirty="0">
                <a:hlinkClick r:id="rId6"/>
              </a:rPr>
              <a:t>https://www.screencast.com/t/nnFkmlm0x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Your Password</a:t>
            </a:r>
            <a:endParaRPr lang="en-US" altLang="ja-JP" sz="24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9E757B-D8FC-F611-7E45-12DCD227F8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184" y="1143000"/>
            <a:ext cx="3469216" cy="4935537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1600" b="0" dirty="0"/>
              <a:t>Once you have registered, you will receive an email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Click on the set password link provided in the email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You will be routed to set a password</a:t>
            </a:r>
          </a:p>
          <a:p>
            <a:pPr>
              <a:spcBef>
                <a:spcPts val="1000"/>
              </a:spcBef>
            </a:pPr>
            <a:r>
              <a:rPr lang="en-US" sz="1600" b="0" dirty="0"/>
              <a:t>Once your password is set, requestor is routed to the GFMS inbox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42031-8825-4F76-9D50-9FBE5D7C8E1C}" type="slidenum">
              <a:rPr lang="en-US" altLang="ja-JP"/>
              <a:pPr/>
              <a:t>3</a:t>
            </a:fld>
            <a:endParaRPr lang="en-US" altLang="ja-JP"/>
          </a:p>
        </p:txBody>
      </p:sp>
      <p:pic>
        <p:nvPicPr>
          <p:cNvPr id="4" name="2023-04-26_21-34-44">
            <a:hlinkClick r:id="" action="ppaction://media"/>
            <a:extLst>
              <a:ext uri="{FF2B5EF4-FFF2-40B4-BE49-F238E27FC236}">
                <a16:creationId xmlns:a16="http://schemas.microsoft.com/office/drawing/2014/main" id="{59AAD90A-2941-7326-6F19-1ECD5EFDB0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1325101"/>
            <a:ext cx="7092743" cy="47534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EFDABE-F286-FF22-E3D6-3A2A662FBD03}"/>
              </a:ext>
            </a:extLst>
          </p:cNvPr>
          <p:cNvSpPr txBox="1"/>
          <p:nvPr/>
        </p:nvSpPr>
        <p:spPr>
          <a:xfrm>
            <a:off x="239184" y="5985815"/>
            <a:ext cx="4606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Screencast:</a:t>
            </a:r>
          </a:p>
          <a:p>
            <a:pPr>
              <a:spcBef>
                <a:spcPts val="0"/>
              </a:spcBef>
            </a:pPr>
            <a:r>
              <a:rPr lang="en-US" dirty="0">
                <a:hlinkClick r:id="rId5"/>
              </a:rPr>
              <a:t>https://www.screencast.com/t/p74o8qaJ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42031-8825-4F76-9D50-9FBE5D7C8E1C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Completing the User Profile</a:t>
            </a:r>
            <a:endParaRPr lang="en-US" altLang="ja-JP" sz="2400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0046" y="1160463"/>
            <a:ext cx="4255754" cy="5605462"/>
          </a:xfrm>
        </p:spPr>
        <p:txBody>
          <a:bodyPr/>
          <a:lstStyle/>
          <a:p>
            <a:r>
              <a:rPr lang="en-US" sz="1200" b="0" dirty="0"/>
              <a:t>In the requestor’s inbox, click on the ‘</a:t>
            </a:r>
            <a:r>
              <a:rPr lang="en-US" sz="1200" i="1" dirty="0"/>
              <a:t>Go</a:t>
            </a:r>
            <a:r>
              <a:rPr lang="en-US" sz="1200" b="0" dirty="0"/>
              <a:t>’ button in the Complete User Information Action card</a:t>
            </a:r>
          </a:p>
          <a:p>
            <a:r>
              <a:rPr lang="en-US" sz="1200" b="0" dirty="0"/>
              <a:t>Enter all required information and save</a:t>
            </a:r>
          </a:p>
          <a:p>
            <a:r>
              <a:rPr lang="en-US" sz="1200" b="0" dirty="0"/>
              <a:t>Please fill out all information requested in both the ‘</a:t>
            </a:r>
            <a:r>
              <a:rPr lang="en-US" sz="1200" i="1" dirty="0"/>
              <a:t>User Information</a:t>
            </a:r>
            <a:r>
              <a:rPr lang="en-US" sz="1200" b="0" i="1" dirty="0"/>
              <a:t>’ </a:t>
            </a:r>
            <a:r>
              <a:rPr lang="en-US" sz="1200" b="0" dirty="0"/>
              <a:t>section and the ‘</a:t>
            </a:r>
            <a:r>
              <a:rPr lang="en-US" sz="1200" i="1" dirty="0"/>
              <a:t>Organization Information</a:t>
            </a:r>
            <a:r>
              <a:rPr lang="en-US" sz="1200" b="0" i="1" dirty="0"/>
              <a:t>’</a:t>
            </a:r>
          </a:p>
          <a:p>
            <a:r>
              <a:rPr lang="en-US" sz="1200" b="0" dirty="0"/>
              <a:t>Organization Information: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b="0" dirty="0"/>
              <a:t>Click the ‘</a:t>
            </a:r>
            <a:r>
              <a:rPr lang="en-US" sz="1200" i="1" dirty="0"/>
              <a:t>New</a:t>
            </a:r>
            <a:r>
              <a:rPr lang="en-US" sz="1200" b="0" dirty="0"/>
              <a:t>’ button in Organization Information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b="0" dirty="0"/>
              <a:t>Search for the Organization. If no match is found, click the next button to add a new organization</a:t>
            </a:r>
            <a:endParaRPr lang="en-US" sz="1200" b="0" i="1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b="0" dirty="0"/>
              <a:t>After the organization is added to your profile, please click on the organization hyperlink to enter the remaining information: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0" dirty="0"/>
              <a:t>Organization Details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0" dirty="0"/>
              <a:t>Organization Name and Contact Details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0" dirty="0"/>
              <a:t>Address Information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0" dirty="0"/>
              <a:t>Files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0" dirty="0"/>
              <a:t>Tax Identifiers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0" dirty="0"/>
              <a:t>Authorized Signer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0" dirty="0"/>
              <a:t>Payee Information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b="0" dirty="0"/>
              <a:t>Third Parties</a:t>
            </a:r>
          </a:p>
          <a:p>
            <a:r>
              <a:rPr lang="en-US" sz="1200" b="0" dirty="0"/>
              <a:t>When you are finished you can click on the </a:t>
            </a:r>
            <a:r>
              <a:rPr lang="en-US" sz="1200" dirty="0"/>
              <a:t>Home</a:t>
            </a:r>
            <a:r>
              <a:rPr lang="en-US" sz="1200" b="0" dirty="0"/>
              <a:t> button on the top left-hand corner to submit your request</a:t>
            </a:r>
          </a:p>
          <a:p>
            <a:endParaRPr lang="en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826FEE-9963-EA94-A509-0EC8C02F5CB9}"/>
              </a:ext>
            </a:extLst>
          </p:cNvPr>
          <p:cNvSpPr txBox="1"/>
          <p:nvPr/>
        </p:nvSpPr>
        <p:spPr>
          <a:xfrm>
            <a:off x="112184" y="6119168"/>
            <a:ext cx="46068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Screencast:</a:t>
            </a:r>
          </a:p>
          <a:p>
            <a:r>
              <a:rPr lang="en-US" dirty="0">
                <a:hlinkClick r:id="rId4"/>
              </a:rPr>
              <a:t>https://www.screencast.com/t/00INptXUt9k</a:t>
            </a:r>
            <a:endParaRPr lang="en-US" dirty="0"/>
          </a:p>
        </p:txBody>
      </p:sp>
      <p:pic>
        <p:nvPicPr>
          <p:cNvPr id="4" name="2023-04-26_21-52-51">
            <a:hlinkClick r:id="" action="ppaction://media"/>
            <a:extLst>
              <a:ext uri="{FF2B5EF4-FFF2-40B4-BE49-F238E27FC236}">
                <a16:creationId xmlns:a16="http://schemas.microsoft.com/office/drawing/2014/main" id="{58E29DCB-AC31-C4B0-A9D6-9352617935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2664" y="1254115"/>
            <a:ext cx="7259290" cy="486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42031-8825-4F76-9D50-9FBE5D7C8E1C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Dashboard &amp; Home Screen</a:t>
            </a:r>
            <a:endParaRPr lang="en-US" altLang="ja-JP" sz="2400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185" y="1160465"/>
            <a:ext cx="4395773" cy="5011735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sz="1600" b="0" dirty="0"/>
              <a:t>Tabs include the following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b="0" dirty="0"/>
              <a:t>Home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b="0" dirty="0"/>
              <a:t>Types Of Grants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b="0" dirty="0"/>
              <a:t>FAQ</a:t>
            </a:r>
            <a:endParaRPr lang="en-US" sz="1600" dirty="0"/>
          </a:p>
          <a:p>
            <a:pPr>
              <a:spcBef>
                <a:spcPts val="1000"/>
              </a:spcBef>
            </a:pPr>
            <a:r>
              <a:rPr lang="en-US" sz="1600" b="0" dirty="0"/>
              <a:t>Requestor Inbox consists of the following Dashboard items: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b="0" dirty="0"/>
              <a:t>On the Home screen: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Submitting Requests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Action Cards:</a:t>
            </a:r>
          </a:p>
          <a:p>
            <a:pPr lvl="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</a:rPr>
              <a:t>My Required Tasks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My Requests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0" dirty="0"/>
              <a:t>Requestor metrics:</a:t>
            </a:r>
          </a:p>
          <a:p>
            <a:pPr lvl="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</a:rPr>
              <a:t>Total Amount Requested</a:t>
            </a:r>
          </a:p>
          <a:p>
            <a:pPr lvl="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</a:rPr>
              <a:t>Total Amount Approved</a:t>
            </a:r>
          </a:p>
          <a:p>
            <a:pPr lvl="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+mn-lt"/>
              </a:rPr>
              <a:t>Total # of Requests</a:t>
            </a:r>
          </a:p>
          <a:p>
            <a:endParaRPr lang="en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F5472-2A9B-AB51-F379-A547722DB78B}"/>
              </a:ext>
            </a:extLst>
          </p:cNvPr>
          <p:cNvSpPr txBox="1"/>
          <p:nvPr/>
        </p:nvSpPr>
        <p:spPr>
          <a:xfrm>
            <a:off x="112184" y="6043910"/>
            <a:ext cx="6100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lvl="1" indent="0">
              <a:spcBef>
                <a:spcPts val="0"/>
              </a:spcBef>
              <a:buNone/>
            </a:pPr>
            <a:r>
              <a:rPr lang="en-US" sz="1200" dirty="0"/>
              <a:t>Screencast:</a:t>
            </a:r>
          </a:p>
          <a:p>
            <a:pPr marL="182880" lvl="1" indent="0">
              <a:spcBef>
                <a:spcPts val="0"/>
              </a:spcBef>
              <a:buNone/>
            </a:pPr>
            <a:r>
              <a:rPr lang="en-US" sz="1200" dirty="0">
                <a:hlinkClick r:id="rId4"/>
              </a:rPr>
              <a:t>https://www.screencast.com/t/RgMrJXqDs</a:t>
            </a:r>
            <a:endParaRPr lang="en-US" sz="1200" dirty="0"/>
          </a:p>
        </p:txBody>
      </p:sp>
      <p:pic>
        <p:nvPicPr>
          <p:cNvPr id="4" name="2023-04-26_22-06-08">
            <a:hlinkClick r:id="" action="ppaction://media"/>
            <a:extLst>
              <a:ext uri="{FF2B5EF4-FFF2-40B4-BE49-F238E27FC236}">
                <a16:creationId xmlns:a16="http://schemas.microsoft.com/office/drawing/2014/main" id="{F6DFF19F-7B0E-F59E-66F5-9DE06B245A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4958" y="1242927"/>
            <a:ext cx="7444858" cy="480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4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42031-8825-4F76-9D50-9FBE5D7C8E1C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Submitting a New Request</a:t>
            </a:r>
            <a:endParaRPr lang="en-US" altLang="ja-JP" sz="2400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185" y="1160465"/>
            <a:ext cx="3875615" cy="5087935"/>
          </a:xfrm>
        </p:spPr>
        <p:txBody>
          <a:bodyPr/>
          <a:lstStyle/>
          <a:p>
            <a:r>
              <a:rPr lang="en-US" sz="1200" b="0" dirty="0"/>
              <a:t>Click on the ‘</a:t>
            </a:r>
            <a:r>
              <a:rPr lang="en-US" sz="1200" i="1" dirty="0"/>
              <a:t>Submit a Request</a:t>
            </a:r>
            <a:r>
              <a:rPr lang="en-US" sz="1200" b="0" dirty="0"/>
              <a:t>’ button</a:t>
            </a:r>
          </a:p>
          <a:p>
            <a:r>
              <a:rPr lang="en-US" sz="1200" b="0" dirty="0"/>
              <a:t>From the pop-up select the type of Request and click Next</a:t>
            </a:r>
          </a:p>
          <a:p>
            <a:r>
              <a:rPr lang="en-US" sz="1200" b="0" dirty="0"/>
              <a:t>Enter summary details and click the ‘</a:t>
            </a:r>
            <a:r>
              <a:rPr lang="en-US" sz="1200" i="1" dirty="0"/>
              <a:t>Create</a:t>
            </a:r>
            <a:r>
              <a:rPr lang="en-US" sz="1200" b="0" dirty="0"/>
              <a:t>’ button</a:t>
            </a:r>
          </a:p>
          <a:p>
            <a:r>
              <a:rPr lang="en-US" sz="1200" b="0" dirty="0"/>
              <a:t>Requestor is routed to the full request form</a:t>
            </a:r>
          </a:p>
          <a:p>
            <a:r>
              <a:rPr lang="en-US" sz="1200" b="0" dirty="0"/>
              <a:t>The following Tabs should be filled out completely: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b="0" dirty="0"/>
              <a:t>Request Information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b="0" dirty="0"/>
              <a:t>Needs Assessment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b="0" dirty="0"/>
              <a:t>Activities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b="0" dirty="0"/>
              <a:t>Budget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b="0" dirty="0"/>
              <a:t>Document Uploads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b="0" dirty="0"/>
              <a:t>Third Parties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b="0" dirty="0"/>
              <a:t>Authorized Signer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200" b="0" dirty="0"/>
              <a:t>Payee Information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sz="1200" b="0" dirty="0"/>
          </a:p>
          <a:p>
            <a:pPr>
              <a:spcBef>
                <a:spcPts val="0"/>
              </a:spcBef>
            </a:pPr>
            <a:r>
              <a:rPr lang="en-US" sz="1200" b="0" dirty="0"/>
              <a:t>Once all the above information is entered, please submit the grant application</a:t>
            </a:r>
          </a:p>
          <a:p>
            <a:pPr>
              <a:spcBef>
                <a:spcPts val="0"/>
              </a:spcBef>
            </a:pPr>
            <a:endParaRPr lang="en-US" sz="1200" b="0" dirty="0"/>
          </a:p>
          <a:p>
            <a:pPr>
              <a:spcBef>
                <a:spcPts val="0"/>
              </a:spcBef>
            </a:pPr>
            <a:r>
              <a:rPr lang="en-US" sz="1200" b="0" dirty="0"/>
              <a:t>The request will now be visible in the </a:t>
            </a:r>
            <a:r>
              <a:rPr lang="en-US" sz="1200" b="0" i="1" dirty="0"/>
              <a:t>‘</a:t>
            </a:r>
            <a:r>
              <a:rPr lang="en-US" sz="1200" i="1" dirty="0"/>
              <a:t>My Requests</a:t>
            </a:r>
            <a:r>
              <a:rPr lang="en-US" sz="1200" b="0" i="1" dirty="0"/>
              <a:t>’</a:t>
            </a:r>
            <a:r>
              <a:rPr lang="en-US" sz="1200" b="0" dirty="0"/>
              <a:t> section</a:t>
            </a:r>
          </a:p>
          <a:p>
            <a:endParaRPr lang="en-US" altLang="en-US" dirty="0"/>
          </a:p>
        </p:txBody>
      </p:sp>
      <p:pic>
        <p:nvPicPr>
          <p:cNvPr id="2" name="2023-04-26_22-10-09">
            <a:hlinkClick r:id="" action="ppaction://media"/>
            <a:extLst>
              <a:ext uri="{FF2B5EF4-FFF2-40B4-BE49-F238E27FC236}">
                <a16:creationId xmlns:a16="http://schemas.microsoft.com/office/drawing/2014/main" id="{FE7E417F-CF7B-53FC-FB6E-A79058953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1317975"/>
            <a:ext cx="8003470" cy="47729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448B47-C04B-BFEE-572D-A2577F2A7E08}"/>
              </a:ext>
            </a:extLst>
          </p:cNvPr>
          <p:cNvSpPr txBox="1"/>
          <p:nvPr/>
        </p:nvSpPr>
        <p:spPr>
          <a:xfrm>
            <a:off x="239184" y="6043910"/>
            <a:ext cx="6100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200" dirty="0"/>
              <a:t>Screencast: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>
                <a:hlinkClick r:id="rId5"/>
              </a:rPr>
              <a:t>https://www.screencast.com/t/NxRGvs8H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0959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0DCA57-06D6-418E-B5AF-655A7FBA4991}" type="slidenum">
              <a:rPr lang="en-US" altLang="ja-JP"/>
              <a:pPr/>
              <a:t>7</a:t>
            </a:fld>
            <a:endParaRPr lang="en-US" altLang="ja-JP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209800" y="1922464"/>
            <a:ext cx="7772400" cy="1279525"/>
          </a:xfrm>
          <a:noFill/>
          <a:ln/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dirty="0"/>
              <a:t>Tips for Submission of Request</a:t>
            </a:r>
            <a:endParaRPr lang="en-US" altLang="ja-JP" sz="3600" dirty="0"/>
          </a:p>
        </p:txBody>
      </p:sp>
      <p:pic>
        <p:nvPicPr>
          <p:cNvPr id="97307" name="Picture 27" descr="basic_covercentercover_gr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63" y="2819400"/>
            <a:ext cx="5965273" cy="28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655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42031-8825-4F76-9D50-9FBE5D7C8E1C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Collapsible Panel (Right)</a:t>
            </a:r>
            <a:endParaRPr lang="en-US" altLang="ja-JP" sz="2400" dirty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9185" y="1160465"/>
            <a:ext cx="4485215" cy="4706935"/>
          </a:xfrm>
        </p:spPr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0" dirty="0"/>
              <a:t>The arrow on the right-hand side of the screen hides a collapsible panel which shows the rules for the grant application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0" dirty="0"/>
              <a:t>Click on the arrow to open this section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0" dirty="0"/>
              <a:t>The rules that need to be satisfied will turn green after the information is entered into the application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0" dirty="0"/>
              <a:t>Once all the rules are green, you should be able to submit your application</a:t>
            </a:r>
          </a:p>
          <a:p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9EF05-99CA-D9CE-CB9F-A8B4F7D6054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077" y="2721101"/>
            <a:ext cx="2438400" cy="2209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96CD064-F721-B0A8-B14F-D3FE06EF3977}"/>
              </a:ext>
            </a:extLst>
          </p:cNvPr>
          <p:cNvSpPr>
            <a:spLocks/>
          </p:cNvSpPr>
          <p:nvPr/>
        </p:nvSpPr>
        <p:spPr>
          <a:xfrm>
            <a:off x="7671160" y="3581400"/>
            <a:ext cx="397660" cy="7164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dirty="0" err="1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FBC06B-5896-4E4B-3C31-5078A1D477F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1013745"/>
            <a:ext cx="2590800" cy="56245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C737FF6-0031-532C-1222-DEACED75D9AA}"/>
              </a:ext>
            </a:extLst>
          </p:cNvPr>
          <p:cNvSpPr/>
          <p:nvPr/>
        </p:nvSpPr>
        <p:spPr>
          <a:xfrm>
            <a:off x="8534400" y="1618489"/>
            <a:ext cx="431691" cy="488708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600" dirty="0" err="1"/>
          </a:p>
        </p:txBody>
      </p:sp>
    </p:spTree>
    <p:extLst>
      <p:ext uri="{BB962C8B-B14F-4D97-AF65-F5344CB8AC3E}">
        <p14:creationId xmlns:p14="http://schemas.microsoft.com/office/powerpoint/2010/main" val="1903277592"/>
      </p:ext>
    </p:extLst>
  </p:cSld>
  <p:clrMapOvr>
    <a:masterClrMapping/>
  </p:clrMapOvr>
</p:sld>
</file>

<file path=ppt/theme/theme1.xml><?xml version="1.0" encoding="utf-8"?>
<a:theme xmlns:a="http://schemas.openxmlformats.org/drawingml/2006/main" name="Type A">
  <a:themeElements>
    <a:clrScheme name="">
      <a:dk1>
        <a:srgbClr val="000000"/>
      </a:dk1>
      <a:lt1>
        <a:srgbClr val="BDD262"/>
      </a:lt1>
      <a:dk2>
        <a:srgbClr val="1F448D"/>
      </a:dk2>
      <a:lt2>
        <a:srgbClr val="FBCA5A"/>
      </a:lt2>
      <a:accent1>
        <a:srgbClr val="ABC5E7"/>
      </a:accent1>
      <a:accent2>
        <a:srgbClr val="EE782B"/>
      </a:accent2>
      <a:accent3>
        <a:srgbClr val="DBE5B7"/>
      </a:accent3>
      <a:accent4>
        <a:srgbClr val="000000"/>
      </a:accent4>
      <a:accent5>
        <a:srgbClr val="D2DFF1"/>
      </a:accent5>
      <a:accent6>
        <a:srgbClr val="D86C26"/>
      </a:accent6>
      <a:hlink>
        <a:srgbClr val="4580C2"/>
      </a:hlink>
      <a:folHlink>
        <a:srgbClr val="FBDAC8"/>
      </a:folHlink>
    </a:clrScheme>
    <a:fontScheme name="Type A">
      <a:majorFont>
        <a:latin typeface="Arial"/>
        <a:ea typeface="HGP創英角ｺﾞｼｯｸUB"/>
        <a:cs typeface=""/>
      </a:majorFont>
      <a:minorFont>
        <a:latin typeface="Arial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HGP創英角ｺﾞｼｯｸUB" panose="020B0900000000000000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HGP創英角ｺﾞｼｯｸUB" panose="020B0900000000000000" pitchFamily="34" charset="-128"/>
          </a:defRPr>
        </a:defPPr>
      </a:lstStyle>
    </a:lnDef>
  </a:objectDefaults>
  <a:extraClrSchemeLst>
    <a:extraClrScheme>
      <a:clrScheme name="Type 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pe 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pe 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pe 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pe 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pe 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pe 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pe 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pe 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pe 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pe 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pe 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ype A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2DFB4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EECD6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pe A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2DFB4"/>
        </a:accent1>
        <a:accent2>
          <a:srgbClr val="CD0921"/>
        </a:accent2>
        <a:accent3>
          <a:srgbClr val="FFFFFF"/>
        </a:accent3>
        <a:accent4>
          <a:srgbClr val="000000"/>
        </a:accent4>
        <a:accent5>
          <a:srgbClr val="EEECD6"/>
        </a:accent5>
        <a:accent6>
          <a:srgbClr val="BA071D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pe A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2DFB4"/>
        </a:accent1>
        <a:accent2>
          <a:srgbClr val="CD0921"/>
        </a:accent2>
        <a:accent3>
          <a:srgbClr val="FFFFFF"/>
        </a:accent3>
        <a:accent4>
          <a:srgbClr val="000000"/>
        </a:accent4>
        <a:accent5>
          <a:srgbClr val="EEECD6"/>
        </a:accent5>
        <a:accent6>
          <a:srgbClr val="BA071D"/>
        </a:accent6>
        <a:hlink>
          <a:srgbClr val="E98E4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ype A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2DFB4"/>
        </a:accent1>
        <a:accent2>
          <a:srgbClr val="CD0921"/>
        </a:accent2>
        <a:accent3>
          <a:srgbClr val="FFFFFF"/>
        </a:accent3>
        <a:accent4>
          <a:srgbClr val="000000"/>
        </a:accent4>
        <a:accent5>
          <a:srgbClr val="EEECD6"/>
        </a:accent5>
        <a:accent6>
          <a:srgbClr val="BA071D"/>
        </a:accent6>
        <a:hlink>
          <a:srgbClr val="E98E40"/>
        </a:hlink>
        <a:folHlink>
          <a:srgbClr val="FCD7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TTemplateESI_Basic ppt (1) [Compatibility Mode]" id="{1390A53D-C45F-4AC6-AB59-1DD6D9441AD9}" vid="{FF87B445-31CC-4890-8A77-288ED36C82C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D711CE2D2F32448156843A6350F986" ma:contentTypeVersion="25" ma:contentTypeDescription="Create a new document." ma:contentTypeScope="" ma:versionID="19bfa8774cc15f9c36dfe878a3fba426">
  <xsd:schema xmlns:xsd="http://www.w3.org/2001/XMLSchema" xmlns:xs="http://www.w3.org/2001/XMLSchema" xmlns:p="http://schemas.microsoft.com/office/2006/metadata/properties" xmlns:ns2="8d5af514-21b1-4cc5-a86c-d0508817a33b" xmlns:ns3="67057e0f-91da-40f1-9a51-d396f037dcb4" targetNamespace="http://schemas.microsoft.com/office/2006/metadata/properties" ma:root="true" ma:fieldsID="186ae92f1a004391b6a8f8f31b1b13f4" ns2:_="" ns3:_="">
    <xsd:import namespace="8d5af514-21b1-4cc5-a86c-d0508817a33b"/>
    <xsd:import namespace="67057e0f-91da-40f1-9a51-d396f037dcb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DateandTime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5af514-21b1-4cc5-a86c-d0508817a33b" elementFormDefault="qualified">
    <xsd:import namespace="http://schemas.microsoft.com/office/2006/documentManagement/types"/>
    <xsd:import namespace="http://schemas.microsoft.com/office/infopath/2007/PartnerControls"/>
    <xsd:element name="SharedWithUsers" ma:index="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a0d0884-5128-4e67-8ef6-6b5e7bd81634}" ma:internalName="TaxCatchAll" ma:showField="CatchAllData" ma:web="8d5af514-21b1-4cc5-a86c-d0508817a3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57e0f-91da-40f1-9a51-d396f037dc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9" nillable="true" ma:displayName="Tags" ma:internalName="MediaServiceAutoTags" ma:readOnly="true">
      <xsd:simpleType>
        <xsd:restriction base="dms:Text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DateandTime" ma:index="20" nillable="true" ma:displayName="Date and Time" ma:format="DateTime" ma:internalName="DateandTime">
      <xsd:simpleType>
        <xsd:restriction base="dms:DateTim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4f90e8-6f92-4ee8-bead-25d00e6751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8C7B33-FD76-4AF3-A263-49613FEC5E73}"/>
</file>

<file path=customXml/itemProps2.xml><?xml version="1.0" encoding="utf-8"?>
<ds:datastoreItem xmlns:ds="http://schemas.openxmlformats.org/officeDocument/2006/customXml" ds:itemID="{B28D4A92-45EA-42CD-A5DC-92BF59BE761C}"/>
</file>

<file path=docProps/app.xml><?xml version="1.0" encoding="utf-8"?>
<Properties xmlns="http://schemas.openxmlformats.org/officeDocument/2006/extended-properties" xmlns:vt="http://schemas.openxmlformats.org/officeDocument/2006/docPropsVTypes">
  <Template>PPTTemplateESI_Basic (1)</Template>
  <TotalTime>259</TotalTime>
  <Words>1040</Words>
  <Application>Microsoft Office PowerPoint</Application>
  <PresentationFormat>Widescreen</PresentationFormat>
  <Paragraphs>164</Paragraphs>
  <Slides>17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ＭＳ Ｐゴシック</vt:lpstr>
      <vt:lpstr>Arial</vt:lpstr>
      <vt:lpstr>Courier New</vt:lpstr>
      <vt:lpstr>Type A</vt:lpstr>
      <vt:lpstr>Grants and Funding Management System (GFMS) Requestor Training</vt:lpstr>
      <vt:lpstr>Submitting a Grant Request</vt:lpstr>
      <vt:lpstr>Registration</vt:lpstr>
      <vt:lpstr>Setting Your Password</vt:lpstr>
      <vt:lpstr>Completing the User Profile</vt:lpstr>
      <vt:lpstr>Dashboard &amp; Home Screen</vt:lpstr>
      <vt:lpstr>Submitting a New Request</vt:lpstr>
      <vt:lpstr>Tips for Submission of Request</vt:lpstr>
      <vt:lpstr>Collapsible Panel (Right)</vt:lpstr>
      <vt:lpstr>Collapsible Panel (Left)</vt:lpstr>
      <vt:lpstr>Reconciliations</vt:lpstr>
      <vt:lpstr>Submit Reconciliation</vt:lpstr>
      <vt:lpstr>Adding Covered Recipients  (Speakers)</vt:lpstr>
      <vt:lpstr>Submit Outcome Reconciliation</vt:lpstr>
      <vt:lpstr>General Tips</vt:lpstr>
      <vt:lpstr>Comments Box</vt:lpstr>
      <vt:lpstr>Resetting Password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Input titles in 1 or 2 lines. (Decrease font size for long titles.)</dc:title>
  <dc:creator>Marissa Appolito</dc:creator>
  <cp:lastModifiedBy>Marissa Appolito</cp:lastModifiedBy>
  <cp:revision>5</cp:revision>
  <dcterms:created xsi:type="dcterms:W3CDTF">2023-06-20T16:07:21Z</dcterms:created>
  <dcterms:modified xsi:type="dcterms:W3CDTF">2023-06-26T14:43:03Z</dcterms:modified>
</cp:coreProperties>
</file>